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3B650-AAF0-4FF8-B450-C7AD10730EF0}" type="datetimeFigureOut">
              <a:rPr lang="en-US" smtClean="0"/>
              <a:pPr/>
              <a:t>8/4/2020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3613-4358-4856-B5CB-280B2B3CF326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mailto:principal@bnmit.in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0034" y="214290"/>
            <a:ext cx="8286808" cy="1714512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latin typeface="English111 Vivace BT" pitchFamily="66" charset="2"/>
              </a:rPr>
              <a:t>B.N.M. Institute of Technology</a:t>
            </a:r>
            <a:r>
              <a:rPr lang="en-IN" sz="1800" dirty="0" smtClean="0"/>
              <a:t/>
            </a:r>
            <a:br>
              <a:rPr lang="en-IN" sz="1800" dirty="0" smtClean="0"/>
            </a:b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Approved by AICTE, Affiliated to VTU, Accredited as grade A Institution by NAAC. </a:t>
            </a:r>
            <a:r>
              <a:rPr lang="en-IN" sz="13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13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All UG branches – CSE, ECE, EEE, ISE &amp; </a:t>
            </a:r>
            <a:r>
              <a:rPr lang="en-US" sz="1300" dirty="0" err="1" smtClean="0">
                <a:latin typeface="Times New Roman" pitchFamily="18" charset="0"/>
                <a:cs typeface="Times New Roman" pitchFamily="18" charset="0"/>
              </a:rPr>
              <a:t>Mech.E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 accredited by NBA for academic years 2018-19 to 2020-21 </a:t>
            </a:r>
            <a:br>
              <a:rPr lang="en-US" sz="13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&amp; valid </a:t>
            </a:r>
            <a:r>
              <a:rPr lang="en-US" sz="1300" dirty="0" err="1" smtClean="0">
                <a:latin typeface="Times New Roman" pitchFamily="18" charset="0"/>
                <a:cs typeface="Times New Roman" pitchFamily="18" charset="0"/>
              </a:rPr>
              <a:t>upto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 30.06.2021</a:t>
            </a:r>
            <a:r>
              <a:rPr lang="en-IN" sz="1300" dirty="0" smtClean="0"/>
              <a:t/>
            </a:r>
            <a:br>
              <a:rPr lang="en-IN" sz="1300" dirty="0" smtClean="0"/>
            </a:b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Post box no. 7087, 27</a:t>
            </a:r>
            <a:r>
              <a:rPr lang="en-US" sz="1300" baseline="30000" dirty="0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 cross, 12</a:t>
            </a:r>
            <a:r>
              <a:rPr lang="en-US" sz="1300" baseline="30000" dirty="0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 Main, </a:t>
            </a:r>
            <a:r>
              <a:rPr lang="en-US" sz="1300" dirty="0" err="1" smtClean="0">
                <a:latin typeface="Times New Roman" pitchFamily="18" charset="0"/>
                <a:cs typeface="Times New Roman" pitchFamily="18" charset="0"/>
              </a:rPr>
              <a:t>Banashankari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 2</a:t>
            </a:r>
            <a:r>
              <a:rPr lang="en-US" sz="1300" baseline="30000" dirty="0" smtClean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 Stage, Bengaluru- 560070, INDIA</a:t>
            </a:r>
            <a:r>
              <a:rPr lang="en-IN" sz="13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sz="13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Ph: 91-80- 26711780/81/82   Email: </a:t>
            </a:r>
            <a:r>
              <a:rPr lang="en-US" sz="1300" u="sng" dirty="0" smtClean="0">
                <a:latin typeface="Times New Roman" pitchFamily="18" charset="0"/>
                <a:cs typeface="Times New Roman" pitchFamily="18" charset="0"/>
                <a:hlinkClick r:id="rId2"/>
              </a:rPr>
              <a:t>principal@bnmit.in</a:t>
            </a:r>
            <a:r>
              <a:rPr lang="en-US" sz="1300" dirty="0" smtClean="0">
                <a:latin typeface="Times New Roman" pitchFamily="18" charset="0"/>
                <a:cs typeface="Times New Roman" pitchFamily="18" charset="0"/>
              </a:rPr>
              <a:t>, www. bnmit.org</a:t>
            </a:r>
            <a:r>
              <a:rPr lang="en-IN" sz="1800" dirty="0" smtClean="0"/>
              <a:t/>
            </a:r>
            <a:br>
              <a:rPr lang="en-IN" sz="1800" dirty="0" smtClean="0"/>
            </a:br>
            <a:endParaRPr lang="en-IN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1538" y="1785926"/>
            <a:ext cx="7286676" cy="1285884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en-US" sz="2800" b="1" dirty="0" smtClean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SKILL DEVELOPMENT PROGRAMME</a:t>
            </a:r>
            <a:endParaRPr lang="en-IN" sz="2800" dirty="0" smtClean="0">
              <a:solidFill>
                <a:srgbClr val="7030A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0"/>
              </a:spcBef>
            </a:pPr>
            <a:r>
              <a:rPr lang="en-US" sz="2800" b="1" dirty="0" smtClean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on</a:t>
            </a:r>
            <a:endParaRPr lang="en-IN" sz="2800" dirty="0" smtClean="0">
              <a:solidFill>
                <a:srgbClr val="7030A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0"/>
              </a:spcBef>
            </a:pPr>
            <a:r>
              <a:rPr lang="en-US" sz="2800" b="1" i="1" dirty="0" smtClean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i="1" dirty="0" smtClean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Internet of Things</a:t>
            </a:r>
            <a:endParaRPr lang="en-IN" dirty="0" smtClean="0">
              <a:solidFill>
                <a:srgbClr val="7030A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IN" dirty="0"/>
          </a:p>
        </p:txBody>
      </p:sp>
      <p:pic>
        <p:nvPicPr>
          <p:cNvPr id="5" name="Picture 4" descr="Applications of IOT (internet of things)"/>
          <p:cNvPicPr/>
          <p:nvPr/>
        </p:nvPicPr>
        <p:blipFill>
          <a:blip r:embed="rId3"/>
          <a:srcRect l="16626" b="33333"/>
          <a:stretch>
            <a:fillRect/>
          </a:stretch>
        </p:blipFill>
        <p:spPr bwMode="auto">
          <a:xfrm>
            <a:off x="1571604" y="3143248"/>
            <a:ext cx="6286544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1" name="Rectangle 1"/>
          <p:cNvSpPr>
            <a:spLocks noChangeArrowheads="1"/>
          </p:cNvSpPr>
          <p:nvPr/>
        </p:nvSpPr>
        <p:spPr bwMode="auto">
          <a:xfrm>
            <a:off x="1357290" y="5750004"/>
            <a:ext cx="6786610" cy="1107996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Organized by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Department of Computer Science &amp; Engineering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 descr="C:\Users\manjushree\Desktop\BNMIT DC 18CS46\BNM-Log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58148" y="0"/>
            <a:ext cx="1125539" cy="11429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REST Architectural Properties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100" y="1500174"/>
            <a:ext cx="7643866" cy="4840303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Performance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Scalability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Simplicity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Modifiability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Visibility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Portability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Reliability</a:t>
            </a:r>
          </a:p>
          <a:p>
            <a:pPr algn="just">
              <a:lnSpc>
                <a:spcPct val="150000"/>
              </a:lnSpc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357298"/>
          </a:xfrm>
        </p:spPr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REST Constraints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910" y="1214422"/>
            <a:ext cx="8086724" cy="528641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Client- Server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Stateless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Cacheable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Layered framework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Code on request</a:t>
            </a:r>
          </a:p>
          <a:p>
            <a:pPr algn="just"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Uniform interface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REST Architecture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7909" t="27780" r="14223" b="9084"/>
          <a:stretch>
            <a:fillRect/>
          </a:stretch>
        </p:blipFill>
        <p:spPr bwMode="auto">
          <a:xfrm>
            <a:off x="1785918" y="1643050"/>
            <a:ext cx="6143668" cy="4500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290"/>
            <a:ext cx="8229600" cy="928694"/>
          </a:xfrm>
        </p:spPr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Advantages of REST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910" y="1357298"/>
            <a:ext cx="7858180" cy="4525963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IN" sz="3000" dirty="0" smtClean="0">
                <a:latin typeface="Times New Roman" pitchFamily="18" charset="0"/>
                <a:cs typeface="Times New Roman" pitchFamily="18" charset="0"/>
              </a:rPr>
              <a:t>Portability</a:t>
            </a:r>
          </a:p>
          <a:p>
            <a:pPr algn="just">
              <a:lnSpc>
                <a:spcPct val="150000"/>
              </a:lnSpc>
            </a:pPr>
            <a:endParaRPr lang="en-IN" sz="1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3000" dirty="0" smtClean="0">
                <a:latin typeface="Times New Roman" pitchFamily="18" charset="0"/>
                <a:cs typeface="Times New Roman" pitchFamily="18" charset="0"/>
              </a:rPr>
              <a:t>Development team can scale the product without any problems</a:t>
            </a:r>
          </a:p>
          <a:p>
            <a:pPr algn="just"/>
            <a:endParaRPr lang="en-IN" sz="105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IN" sz="3000" dirty="0" smtClean="0">
                <a:latin typeface="Times New Roman" pitchFamily="18" charset="0"/>
                <a:cs typeface="Times New Roman" pitchFamily="18" charset="0"/>
              </a:rPr>
              <a:t>Flexibility</a:t>
            </a:r>
          </a:p>
          <a:p>
            <a:pPr algn="just">
              <a:lnSpc>
                <a:spcPct val="150000"/>
              </a:lnSpc>
            </a:pPr>
            <a:endParaRPr lang="en-IN" sz="105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IN" sz="3000" dirty="0" smtClean="0">
                <a:latin typeface="Times New Roman" pitchFamily="18" charset="0"/>
                <a:cs typeface="Times New Roman" pitchFamily="18" charset="0"/>
              </a:rPr>
              <a:t>Used in open Internet/web</a:t>
            </a:r>
            <a:endParaRPr lang="en-IN" sz="3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7166"/>
            <a:ext cx="8229600" cy="1071570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Case Studies of REST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910" y="1643050"/>
            <a:ext cx="8043890" cy="4483113"/>
          </a:xfrm>
        </p:spPr>
        <p:txBody>
          <a:bodyPr/>
          <a:lstStyle/>
          <a:p>
            <a:pPr>
              <a:buNone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Google glass Mirror API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571480"/>
            <a:ext cx="8229600" cy="1143000"/>
          </a:xfrm>
        </p:spPr>
        <p:txBody>
          <a:bodyPr/>
          <a:lstStyle/>
          <a:p>
            <a:r>
              <a:rPr lang="en-IN" b="1" dirty="0" err="1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Protocols Classification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None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protocols can be generally classified into two broad classes:</a:t>
            </a:r>
          </a:p>
          <a:p>
            <a:pPr>
              <a:lnSpc>
                <a:spcPct val="200000"/>
              </a:lnSpc>
              <a:buNone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		Infrastructure Protocols </a:t>
            </a:r>
          </a:p>
          <a:p>
            <a:pPr>
              <a:lnSpc>
                <a:spcPct val="200000"/>
              </a:lnSpc>
              <a:buNone/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		Messaging Protocols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500042"/>
            <a:ext cx="8229600" cy="939784"/>
          </a:xfrm>
        </p:spPr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COAP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3050"/>
            <a:ext cx="8229600" cy="4483113"/>
          </a:xfrm>
        </p:spPr>
        <p:txBody>
          <a:bodyPr/>
          <a:lstStyle/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Its is the most recent application layer convention created by IETF for savvy gadgets to interface with internet.</a:t>
            </a:r>
          </a:p>
          <a:p>
            <a:pPr algn="just">
              <a:buNone/>
            </a:pP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Lightweight convention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CoAP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is expected to be utilized and considered as a trade of HTTP for being an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IoT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application layer convention</a:t>
            </a:r>
            <a:r>
              <a:rPr lang="en-IN" dirty="0" smtClean="0"/>
              <a:t>. 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Features of </a:t>
            </a:r>
            <a:r>
              <a:rPr lang="en-IN" b="1" dirty="0" err="1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CoAP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18309" b="9084"/>
          <a:stretch>
            <a:fillRect/>
          </a:stretch>
        </p:blipFill>
        <p:spPr bwMode="auto">
          <a:xfrm>
            <a:off x="1357290" y="1214422"/>
            <a:ext cx="6286544" cy="51435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1143000"/>
          </a:xfrm>
        </p:spPr>
        <p:txBody>
          <a:bodyPr/>
          <a:lstStyle/>
          <a:p>
            <a:r>
              <a:rPr lang="en-IN" b="1" dirty="0" err="1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CoAP</a:t>
            </a:r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Architecture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84030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a) Piggy-Backed</a:t>
            </a:r>
          </a:p>
          <a:p>
            <a:pPr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b) Separate response</a:t>
            </a:r>
          </a:p>
          <a:p>
            <a:pPr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c) Non Confirmable request and response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t="15152" r="14223" b="32760"/>
          <a:stretch>
            <a:fillRect/>
          </a:stretch>
        </p:blipFill>
        <p:spPr bwMode="auto">
          <a:xfrm>
            <a:off x="1928794" y="2857496"/>
            <a:ext cx="5143536" cy="34290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357166"/>
            <a:ext cx="8229600" cy="928670"/>
          </a:xfrm>
        </p:spPr>
        <p:txBody>
          <a:bodyPr/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Advantages of </a:t>
            </a:r>
            <a:r>
              <a:rPr lang="en-IN" b="1" dirty="0" err="1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CoAP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224" y="1643050"/>
            <a:ext cx="7643866" cy="44831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Resources used are minimal 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It is secured.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Multicast requirement</a:t>
            </a:r>
          </a:p>
          <a:p>
            <a:pPr>
              <a:lnSpc>
                <a:spcPct val="150000"/>
              </a:lnSpc>
            </a:pP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Asynchronous communication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42860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Security Protocol and Application for </a:t>
            </a:r>
            <a:r>
              <a:rPr lang="en-IN" b="1" dirty="0" err="1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CoAP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5926"/>
            <a:ext cx="8229600" cy="4786346"/>
          </a:xfrm>
        </p:spPr>
        <p:txBody>
          <a:bodyPr/>
          <a:lstStyle/>
          <a:p>
            <a:pPr algn="just"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DTLS take care of two issues:</a:t>
            </a: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Reordering </a:t>
            </a: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Bundle lost</a:t>
            </a:r>
          </a:p>
          <a:p>
            <a:pPr algn="just"/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DTLS includes three executes:</a:t>
            </a: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Bundle retransmission</a:t>
            </a: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Doling out </a:t>
            </a:r>
          </a:p>
          <a:p>
            <a:pPr algn="just"/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Replay location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Smart Homes Application Architecture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16731" r="16853" b="21711"/>
          <a:stretch>
            <a:fillRect/>
          </a:stretch>
        </p:blipFill>
        <p:spPr bwMode="auto">
          <a:xfrm>
            <a:off x="785787" y="1571612"/>
            <a:ext cx="7143800" cy="47863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Representational State Transfer (REST)</a:t>
            </a:r>
            <a:endParaRPr lang="en-IN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57364"/>
            <a:ext cx="8229600" cy="4268799"/>
          </a:xfrm>
        </p:spPr>
        <p:txBody>
          <a:bodyPr/>
          <a:lstStyle/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REST is a contrasting option to SOAP and JSON.</a:t>
            </a:r>
          </a:p>
          <a:p>
            <a:pPr algn="just"/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REST has turned out to be a famous decision for actualizing Web Services.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225</Words>
  <Application>Microsoft Office PowerPoint</Application>
  <PresentationFormat>On-screen Show (4:3)</PresentationFormat>
  <Paragraphs>64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B.N.M. Institute of Technology Approved by AICTE, Affiliated to VTU, Accredited as grade A Institution by NAAC.  All UG branches – CSE, ECE, EEE, ISE &amp; Mech.E accredited by NBA for academic years 2018-19 to 2020-21  &amp; valid upto 30.06.2021 Post box no. 7087, 27th cross, 12th Main, Banashankari 2nd Stage, Bengaluru- 560070, INDIA Ph: 91-80- 26711780/81/82   Email: principal@bnmit.in, www. bnmit.org </vt:lpstr>
      <vt:lpstr>IoT Protocols Classification</vt:lpstr>
      <vt:lpstr>COAP</vt:lpstr>
      <vt:lpstr>Features of CoAP</vt:lpstr>
      <vt:lpstr>CoAP Architecture</vt:lpstr>
      <vt:lpstr>Advantages of CoAP</vt:lpstr>
      <vt:lpstr>Security Protocol and Application for CoAP</vt:lpstr>
      <vt:lpstr>Smart Homes Application Architecture</vt:lpstr>
      <vt:lpstr>Representational State Transfer (REST)</vt:lpstr>
      <vt:lpstr>REST Architectural Properties</vt:lpstr>
      <vt:lpstr>REST Constraints</vt:lpstr>
      <vt:lpstr>REST Architecture</vt:lpstr>
      <vt:lpstr>Advantages of REST</vt:lpstr>
      <vt:lpstr>Case Studies of REST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manjushree</dc:creator>
  <cp:lastModifiedBy>manjushree</cp:lastModifiedBy>
  <cp:revision>17</cp:revision>
  <dcterms:created xsi:type="dcterms:W3CDTF">2020-08-03T14:39:51Z</dcterms:created>
  <dcterms:modified xsi:type="dcterms:W3CDTF">2020-08-04T05:10:55Z</dcterms:modified>
</cp:coreProperties>
</file>

<file path=docProps/thumbnail.jpeg>
</file>